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95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70" r:id="rId16"/>
    <p:sldId id="271" r:id="rId17"/>
    <p:sldId id="272" r:id="rId18"/>
    <p:sldId id="273" r:id="rId19"/>
    <p:sldId id="274" r:id="rId20"/>
    <p:sldId id="275" r:id="rId21"/>
    <p:sldId id="277" r:id="rId22"/>
    <p:sldId id="276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6" r:id="rId41"/>
    <p:sldId id="297" r:id="rId42"/>
    <p:sldId id="298" r:id="rId43"/>
    <p:sldId id="299" r:id="rId44"/>
    <p:sldId id="300" r:id="rId45"/>
    <p:sldId id="301" r:id="rId4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2021/10/26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png"/><Relationship Id="rId4" Type="http://schemas.openxmlformats.org/officeDocument/2006/relationships/image" Target="../media/image46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z="8000" b="1"/>
              <a:t>R Data Visualisation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805873"/>
            <a:ext cx="9144000" cy="1655762"/>
          </a:xfrm>
        </p:spPr>
        <p:txBody>
          <a:bodyPr/>
          <a:lstStyle/>
          <a:p>
            <a:r>
              <a:rPr lang="zh-CN" altLang="en-US" sz="4000" b="1"/>
              <a:t>Presenter：</a:t>
            </a:r>
            <a:r>
              <a:rPr lang="en-US" altLang="zh-CN" sz="4000" b="1"/>
              <a:t>Alfred Hou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b="1"/>
              <a:t>Basic elements in ggplot2 visualisation</a:t>
            </a:r>
          </a:p>
        </p:txBody>
      </p:sp>
      <p:pic>
        <p:nvPicPr>
          <p:cNvPr id="105" name="图片 104"/>
          <p:cNvPicPr/>
          <p:nvPr/>
        </p:nvPicPr>
        <p:blipFill>
          <a:blip r:embed="rId2"/>
          <a:stretch>
            <a:fillRect/>
          </a:stretch>
        </p:blipFill>
        <p:spPr>
          <a:xfrm>
            <a:off x="376555" y="1691005"/>
            <a:ext cx="5281930" cy="45732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3"/>
          <a:stretch>
            <a:fillRect/>
          </a:stretch>
        </p:blipFill>
        <p:spPr>
          <a:xfrm>
            <a:off x="6235700" y="1468120"/>
            <a:ext cx="5314950" cy="25558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6235700" y="4274185"/>
            <a:ext cx="5956300" cy="2306955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/>
              <a:t>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/>
              <a:t>geom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zh-CN" sz="2400" b="1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/>
              <a:t>coordinate system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09080" y="5088890"/>
            <a:ext cx="538353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342900" lvl="0" indent="-342900" algn="l" fontAlgn="auto">
              <a:buFont typeface="Arial" panose="020B0604020202020204" pitchFamily="34" charset="0"/>
              <a:buChar char="•"/>
            </a:pPr>
            <a:r>
              <a:rPr lang="en-US" altLang="zh-CN" sz="2000" b="1">
                <a:sym typeface="+mn-ea"/>
              </a:rPr>
              <a:t>aesthetics:describe visual characteristics            </a:t>
            </a:r>
            <a:endParaRPr lang="en-US" altLang="zh-CN" sz="2000" b="1"/>
          </a:p>
          <a:p>
            <a:pPr marL="342900" lvl="0" indent="-342900" algn="l" fontAlgn="auto">
              <a:buFont typeface="Arial" panose="020B0604020202020204" pitchFamily="34" charset="0"/>
              <a:buChar char="•"/>
            </a:pPr>
            <a:r>
              <a:rPr lang="en-US" altLang="zh-CN" sz="2000" b="1">
                <a:sym typeface="+mn-ea"/>
              </a:rPr>
              <a:t>scales: for each aesthetic, describe how visual    characteristic is converted to display values</a:t>
            </a:r>
            <a:endParaRPr lang="zh-CN" altLang="en-US" sz="2000"/>
          </a:p>
        </p:txBody>
      </p:sp>
      <p:sp>
        <p:nvSpPr>
          <p:cNvPr id="6" name="文本框 5"/>
          <p:cNvSpPr txBox="1"/>
          <p:nvPr/>
        </p:nvSpPr>
        <p:spPr>
          <a:xfrm>
            <a:off x="6116320" y="4131310"/>
            <a:ext cx="6195060" cy="275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>
                <a:solidFill>
                  <a:schemeClr val="bg2">
                    <a:lumMod val="90000"/>
                  </a:schemeClr>
                </a:solidFill>
              </a:rPr>
              <a:t>https://r-unimelb.gitbook.io/rbook/putting-the-r-in-art/ggplot2-and-the-grammar-of-graphics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types of geoms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3950970" cy="4351655"/>
          </a:xfrm>
        </p:spPr>
        <p:txBody>
          <a:bodyPr/>
          <a:lstStyle/>
          <a:p>
            <a:r>
              <a:rPr lang="en-US" altLang="zh-CN"/>
              <a:t>geom_bar()</a:t>
            </a:r>
          </a:p>
          <a:p>
            <a:r>
              <a:rPr lang="en-US" altLang="zh-CN"/>
              <a:t>geom_point()</a:t>
            </a:r>
          </a:p>
          <a:p>
            <a:r>
              <a:rPr lang="en-US" altLang="zh-CN"/>
              <a:t>geom_text()</a:t>
            </a:r>
          </a:p>
          <a:p>
            <a:r>
              <a:rPr lang="en-US" altLang="zh-CN"/>
              <a:t>geom_line()</a:t>
            </a:r>
          </a:p>
          <a:p>
            <a:r>
              <a:rPr lang="en-US" altLang="zh-CN"/>
              <a:t>geom_map()</a:t>
            </a:r>
          </a:p>
          <a:p>
            <a:r>
              <a:rPr lang="en-US" altLang="zh-CN"/>
              <a:t>etc.</a:t>
            </a:r>
          </a:p>
        </p:txBody>
      </p:sp>
      <p:pic>
        <p:nvPicPr>
          <p:cNvPr id="107" name="图片 106"/>
          <p:cNvPicPr/>
          <p:nvPr/>
        </p:nvPicPr>
        <p:blipFill>
          <a:blip r:embed="rId2"/>
          <a:stretch>
            <a:fillRect/>
          </a:stretch>
        </p:blipFill>
        <p:spPr>
          <a:xfrm>
            <a:off x="4909714" y="0"/>
            <a:ext cx="6823922" cy="68580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725805" y="6311900"/>
            <a:ext cx="41763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chemeClr val="bg2">
                    <a:lumMod val="90000"/>
                  </a:schemeClr>
                </a:solidFill>
              </a:rPr>
              <a:t>http://www.dartistics.com/ggplot2.html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图片 107"/>
          <p:cNvPicPr/>
          <p:nvPr/>
        </p:nvPicPr>
        <p:blipFill>
          <a:blip r:embed="rId2"/>
          <a:stretch>
            <a:fillRect/>
          </a:stretch>
        </p:blipFill>
        <p:spPr>
          <a:xfrm>
            <a:off x="822325" y="469265"/>
            <a:ext cx="9689465" cy="59194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948690" y="6388735"/>
            <a:ext cx="41763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600">
                <a:solidFill>
                  <a:schemeClr val="bg2">
                    <a:lumMod val="90000"/>
                  </a:schemeClr>
                </a:solidFill>
              </a:rPr>
              <a:t>http://www.dartistics.com/ggplot2.html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template for a ggplot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715" y="2703830"/>
            <a:ext cx="9258300" cy="192786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creen Shot 2020-10-28 at 12.39.57 PM.png" descr="Screen Shot 2020-10-28 at 12.39.57 P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9900" y="696595"/>
            <a:ext cx="10594340" cy="546417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ggplot2 example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1005"/>
            <a:ext cx="8144510" cy="3266440"/>
          </a:xfrm>
          <a:prstGeom prst="rect">
            <a:avLst/>
          </a:prstGeom>
        </p:spPr>
      </p:pic>
      <p:pic>
        <p:nvPicPr>
          <p:cNvPr id="109" name="图片 108"/>
          <p:cNvPicPr/>
          <p:nvPr/>
        </p:nvPicPr>
        <p:blipFill>
          <a:blip r:embed="rId3"/>
          <a:stretch>
            <a:fillRect/>
          </a:stretch>
        </p:blipFill>
        <p:spPr>
          <a:xfrm>
            <a:off x="6828155" y="3319145"/>
            <a:ext cx="5118100" cy="32588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ggplot2 example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29615" y="1691005"/>
            <a:ext cx="8061960" cy="3246120"/>
          </a:xfrm>
          <a:prstGeom prst="rect">
            <a:avLst/>
          </a:prstGeom>
        </p:spPr>
      </p:pic>
      <p:pic>
        <p:nvPicPr>
          <p:cNvPr id="110" name="图片 109"/>
          <p:cNvPicPr/>
          <p:nvPr/>
        </p:nvPicPr>
        <p:blipFill>
          <a:blip r:embed="rId3"/>
          <a:stretch>
            <a:fillRect/>
          </a:stretch>
        </p:blipFill>
        <p:spPr>
          <a:xfrm>
            <a:off x="6784340" y="3409315"/>
            <a:ext cx="4569460" cy="32092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837180"/>
            <a:ext cx="10515600" cy="1183640"/>
          </a:xfrm>
        </p:spPr>
        <p:txBody>
          <a:bodyPr/>
          <a:lstStyle/>
          <a:p>
            <a:pPr algn="ctr"/>
            <a:r>
              <a:rPr lang="zh-CN" altLang="en-US" sz="6600" b="1"/>
              <a:t>How to handle real data</a:t>
            </a:r>
            <a:r>
              <a:rPr lang="en-US" altLang="zh-CN" sz="6600" b="1"/>
              <a:t> ?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Characteristics of real data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Consistency</a:t>
            </a:r>
          </a:p>
          <a:p>
            <a:r>
              <a:rPr lang="en-US" altLang="zh-CN"/>
              <a:t>Accuracy</a:t>
            </a:r>
          </a:p>
          <a:p>
            <a:r>
              <a:rPr lang="en-US" altLang="zh-CN"/>
              <a:t>Completeness</a:t>
            </a:r>
          </a:p>
          <a:p>
            <a:r>
              <a:rPr lang="en-US" altLang="zh-CN"/>
              <a:t>Auditablity</a:t>
            </a:r>
          </a:p>
          <a:p>
            <a:r>
              <a:rPr lang="en-US" altLang="zh-CN"/>
              <a:t>Validity</a:t>
            </a:r>
          </a:p>
          <a:p>
            <a:r>
              <a:rPr lang="en-US" altLang="zh-CN"/>
              <a:t>Uniqueness</a:t>
            </a:r>
          </a:p>
          <a:p>
            <a:r>
              <a:rPr lang="en-US" altLang="zh-CN"/>
              <a:t>Timeliness</a:t>
            </a:r>
          </a:p>
          <a:p>
            <a:r>
              <a:rPr lang="en-US" altLang="zh-CN"/>
              <a:t>etc.</a:t>
            </a:r>
          </a:p>
        </p:txBody>
      </p:sp>
      <p:pic>
        <p:nvPicPr>
          <p:cNvPr id="111" name="图片 110"/>
          <p:cNvPicPr/>
          <p:nvPr/>
        </p:nvPicPr>
        <p:blipFill>
          <a:blip r:embed="rId2"/>
          <a:stretch>
            <a:fillRect/>
          </a:stretch>
        </p:blipFill>
        <p:spPr>
          <a:xfrm>
            <a:off x="3746500" y="1826260"/>
            <a:ext cx="7274560" cy="40189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How to Clean Your Data</a:t>
            </a:r>
          </a:p>
        </p:txBody>
      </p:sp>
      <p:pic>
        <p:nvPicPr>
          <p:cNvPr id="112" name="图片 111"/>
          <p:cNvPicPr/>
          <p:nvPr/>
        </p:nvPicPr>
        <p:blipFill>
          <a:blip r:embed="rId2"/>
          <a:stretch>
            <a:fillRect/>
          </a:stretch>
        </p:blipFill>
        <p:spPr>
          <a:xfrm>
            <a:off x="2328228" y="2007870"/>
            <a:ext cx="7534275" cy="42100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144780"/>
            <a:ext cx="10515600" cy="1325563"/>
          </a:xfrm>
        </p:spPr>
        <p:txBody>
          <a:bodyPr/>
          <a:lstStyle/>
          <a:p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Self Introduction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470660"/>
            <a:ext cx="10727690" cy="5010785"/>
          </a:xfrm>
        </p:spPr>
        <p:txBody>
          <a:bodyPr>
            <a:normAutofit fontScale="80000"/>
          </a:bodyPr>
          <a:lstStyle/>
          <a:p>
            <a:pPr fontAlgn="auto">
              <a:spcAft>
                <a:spcPts val="600"/>
              </a:spcAft>
            </a:pPr>
            <a:r>
              <a:rPr lang="en-US" altLang="zh-CN" sz="3000" b="1"/>
              <a:t>Name</a:t>
            </a:r>
            <a:r>
              <a:rPr lang="zh-CN" altLang="en-US" sz="3000" b="1"/>
              <a:t>：</a:t>
            </a:r>
            <a:r>
              <a:rPr lang="en-US" altLang="zh-CN" sz="3000" b="1"/>
              <a:t>Alfred Hou(</a:t>
            </a:r>
            <a:r>
              <a:rPr lang="zh-CN" altLang="en-US" sz="3000" b="1"/>
              <a:t>侯壮伟</a:t>
            </a:r>
            <a:r>
              <a:rPr lang="en-US" altLang="zh-CN" sz="3000" b="1"/>
              <a:t>)</a:t>
            </a:r>
            <a:endParaRPr lang="zh-CN" altLang="en-US" sz="3000" b="1"/>
          </a:p>
          <a:p>
            <a:pPr fontAlgn="auto">
              <a:spcAft>
                <a:spcPts val="600"/>
              </a:spcAft>
            </a:pPr>
            <a:r>
              <a:rPr lang="zh-CN" altLang="en-US" sz="3000" b="1"/>
              <a:t>Research：</a:t>
            </a:r>
            <a:r>
              <a:rPr lang="en-US" altLang="zh-CN" sz="3000" b="1"/>
              <a:t>Population Genomics</a:t>
            </a:r>
            <a:endParaRPr lang="zh-CN" altLang="en-US" sz="3000" b="1"/>
          </a:p>
          <a:p>
            <a:pPr fontAlgn="auto">
              <a:spcAft>
                <a:spcPts val="600"/>
              </a:spcAft>
            </a:pPr>
            <a:r>
              <a:rPr lang="en-US" altLang="zh-CN" sz="3000" b="1"/>
              <a:t>Network Team</a:t>
            </a:r>
            <a:r>
              <a:rPr lang="zh-CN" altLang="en-US" sz="3000" b="1"/>
              <a:t>：</a:t>
            </a:r>
            <a:r>
              <a:rPr lang="en-US" altLang="zh-CN" sz="3000" b="1"/>
              <a:t>Biological Pits Bioinformatics Team(</a:t>
            </a:r>
            <a:r>
              <a:rPr lang="zh-CN" altLang="en-US" sz="3000" b="1"/>
              <a:t>生物坑生信团队</a:t>
            </a:r>
            <a:r>
              <a:rPr lang="en-US" altLang="zh-CN" sz="3000" b="1"/>
              <a:t>)</a:t>
            </a:r>
            <a:endParaRPr lang="zh-CN" altLang="en-US" sz="3000" b="1"/>
          </a:p>
          <a:p>
            <a:pPr fontAlgn="auto">
              <a:spcAft>
                <a:spcPts val="600"/>
              </a:spcAft>
            </a:pPr>
            <a:r>
              <a:rPr lang="zh-CN" altLang="en-US" sz="3000" b="1"/>
              <a:t>Academic organisations：C</a:t>
            </a:r>
            <a:r>
              <a:rPr lang="en-US" altLang="zh-CN" sz="3000" b="1"/>
              <a:t>hinese </a:t>
            </a:r>
            <a:r>
              <a:rPr lang="zh-CN" altLang="en-US" sz="3000" b="1"/>
              <a:t>G</a:t>
            </a:r>
            <a:r>
              <a:rPr lang="en-US" altLang="zh-CN" sz="3000" b="1"/>
              <a:t>enomics </a:t>
            </a:r>
            <a:r>
              <a:rPr lang="zh-CN" altLang="en-US" sz="3000" b="1"/>
              <a:t>M</a:t>
            </a:r>
            <a:r>
              <a:rPr lang="en-US" altLang="zh-CN" sz="3000" b="1"/>
              <a:t>eet-up online</a:t>
            </a:r>
            <a:r>
              <a:rPr lang="zh-CN" altLang="en-US" sz="3000" b="1"/>
              <a:t>（华人基因组沙龙）</a:t>
            </a:r>
          </a:p>
          <a:p>
            <a:pPr fontAlgn="auto">
              <a:spcAft>
                <a:spcPts val="600"/>
              </a:spcAft>
            </a:pPr>
            <a:r>
              <a:rPr lang="en-US" altLang="zh-CN" sz="3000" b="1"/>
              <a:t>Wechat Official Accounts</a:t>
            </a:r>
            <a:r>
              <a:rPr lang="zh-CN" altLang="en-US" sz="3000" b="1"/>
              <a:t>：高通量测序技术 </a:t>
            </a:r>
            <a:r>
              <a:rPr lang="en-US" altLang="zh-CN" sz="3000" b="1"/>
              <a:t> </a:t>
            </a:r>
            <a:r>
              <a:rPr lang="zh-CN" altLang="en-US" sz="3000" b="1"/>
              <a:t>CGM基因组沙龙</a:t>
            </a:r>
          </a:p>
          <a:p>
            <a:pPr fontAlgn="auto">
              <a:spcAft>
                <a:spcPts val="600"/>
              </a:spcAft>
            </a:pPr>
            <a:r>
              <a:rPr lang="en-US" altLang="zh-CN" sz="3000" b="1"/>
              <a:t>QQ Group</a:t>
            </a:r>
            <a:r>
              <a:rPr lang="zh-CN" altLang="en-US" sz="3000" b="1"/>
              <a:t>：933196696</a:t>
            </a:r>
          </a:p>
          <a:p>
            <a:pPr fontAlgn="auto">
              <a:spcAft>
                <a:spcPts val="600"/>
              </a:spcAft>
            </a:pPr>
            <a:r>
              <a:rPr lang="zh-CN" altLang="en-US" sz="3000" b="1"/>
              <a:t>Educational experience</a:t>
            </a:r>
            <a:r>
              <a:rPr lang="en-US" altLang="zh-CN" sz="3000" b="1"/>
              <a:t>:</a:t>
            </a:r>
          </a:p>
          <a:p>
            <a:pPr fontAlgn="auto">
              <a:spcAft>
                <a:spcPts val="600"/>
              </a:spcAft>
            </a:pPr>
            <a:r>
              <a:rPr lang="en-US" altLang="zh-CN" sz="3000" b="1"/>
              <a:t>2014.09-2018.06 Hunan Agricultural University  Tobacco Science</a:t>
            </a:r>
          </a:p>
          <a:p>
            <a:pPr fontAlgn="auto">
              <a:spcAft>
                <a:spcPts val="600"/>
              </a:spcAft>
            </a:pPr>
            <a:r>
              <a:rPr lang="en-US" altLang="zh-CN" sz="3000" b="1"/>
              <a:t>2018.09-2021.06 Sun Yat-sen University Botany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490" y="0"/>
            <a:ext cx="3445510" cy="229743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Tidyverse</a:t>
            </a:r>
          </a:p>
        </p:txBody>
      </p:sp>
      <p:pic>
        <p:nvPicPr>
          <p:cNvPr id="134" name="Screen Shot 2020-10-28 at 7.39.51 AM.png" descr="Screen Shot 2020-10-28 at 7.39.51 A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1355" y="1873250"/>
            <a:ext cx="4883150" cy="435165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5971540" y="2387600"/>
            <a:ext cx="5908675" cy="39693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07035" indent="-333375" algn="l" fontAlgn="auto">
              <a:lnSpc>
                <a:spcPct val="150000"/>
              </a:lnSpc>
              <a:buSzPct val="145000"/>
              <a:buChar char="•"/>
              <a:defRPr sz="3600"/>
            </a:pPr>
            <a:r>
              <a:rPr sz="2800" b="1">
                <a:latin typeface="+mn-ea"/>
                <a:sym typeface="+mn-ea"/>
              </a:rPr>
              <a:t>a collection of R packages </a:t>
            </a:r>
          </a:p>
          <a:p>
            <a:pPr marL="407035" indent="-333375" algn="l" fontAlgn="auto">
              <a:lnSpc>
                <a:spcPct val="150000"/>
              </a:lnSpc>
              <a:buSzPct val="145000"/>
              <a:buChar char="•"/>
              <a:defRPr sz="3600"/>
            </a:pPr>
            <a:r>
              <a:rPr sz="2800" b="1">
                <a:latin typeface="+mn-ea"/>
                <a:sym typeface="+mn-ea"/>
              </a:rPr>
              <a:t>share an underlying design philosophy, grammar, and data structures</a:t>
            </a:r>
          </a:p>
          <a:p>
            <a:pPr marL="407035" indent="-333375" algn="l" fontAlgn="auto">
              <a:lnSpc>
                <a:spcPct val="150000"/>
              </a:lnSpc>
              <a:buSzPct val="145000"/>
              <a:buChar char="•"/>
              <a:defRPr sz="3600"/>
            </a:pPr>
            <a:r>
              <a:rPr sz="2800" b="1">
                <a:latin typeface="+mn-ea"/>
                <a:sym typeface="+mn-ea"/>
              </a:rPr>
              <a:t>written in C++</a:t>
            </a:r>
          </a:p>
          <a:p>
            <a:pPr marL="407035" indent="-333375" algn="l" fontAlgn="auto">
              <a:lnSpc>
                <a:spcPct val="150000"/>
              </a:lnSpc>
              <a:buSzPct val="145000"/>
              <a:buChar char="•"/>
              <a:defRPr sz="3600"/>
            </a:pPr>
            <a:r>
              <a:rPr lang="zh-CN" altLang="en-US" sz="2800" b="1">
                <a:latin typeface="+mn-ea"/>
              </a:rPr>
              <a:t>authored by Hadley Wickham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latin typeface="+mn-ea"/>
                <a:sym typeface="+mn-ea"/>
              </a:rPr>
              <a:t>Hadley Wickham</a:t>
            </a:r>
            <a:endParaRPr lang="zh-CN" altLang="en-US"/>
          </a:p>
        </p:txBody>
      </p:sp>
      <p:pic>
        <p:nvPicPr>
          <p:cNvPr id="4" name="内容占位符 3" descr="微信图片_2021102316310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993900"/>
            <a:ext cx="4772660" cy="4060825"/>
          </a:xfrm>
          <a:prstGeom prst="rect">
            <a:avLst/>
          </a:prstGeom>
        </p:spPr>
      </p:pic>
      <p:pic>
        <p:nvPicPr>
          <p:cNvPr id="5" name="图片 4" descr="微信图片_202110231631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33110" y="2900045"/>
            <a:ext cx="62484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67690" y="174625"/>
            <a:ext cx="10515600" cy="1325563"/>
          </a:xfrm>
        </p:spPr>
        <p:txBody>
          <a:bodyPr/>
          <a:lstStyle/>
          <a:p>
            <a:r>
              <a:rPr lang="en-US" altLang="zh-CN" b="1" dirty="0"/>
              <a:t>The story about </a:t>
            </a:r>
            <a:r>
              <a:rPr lang="en-US" altLang="zh-CN" b="1" dirty="0" err="1"/>
              <a:t>Tidyverse</a:t>
            </a:r>
            <a:r>
              <a:rPr lang="en-US" altLang="zh-CN" b="1" dirty="0"/>
              <a:t> and I</a:t>
            </a:r>
          </a:p>
        </p:txBody>
      </p:sp>
      <p:pic>
        <p:nvPicPr>
          <p:cNvPr id="4" name="内容占位符 3" descr="微信图片_2021102316312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9095" y="1354455"/>
            <a:ext cx="5170805" cy="2796540"/>
          </a:xfrm>
          <a:prstGeom prst="rect">
            <a:avLst/>
          </a:prstGeom>
        </p:spPr>
      </p:pic>
      <p:pic>
        <p:nvPicPr>
          <p:cNvPr id="5" name="图片 4" descr="微信图片_2021102316314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13370" y="3758565"/>
            <a:ext cx="4062095" cy="3099435"/>
          </a:xfrm>
          <a:prstGeom prst="rect">
            <a:avLst/>
          </a:prstGeom>
        </p:spPr>
      </p:pic>
      <p:pic>
        <p:nvPicPr>
          <p:cNvPr id="6" name="图片 5" descr="微信图片_2021102316314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24950" y="95250"/>
            <a:ext cx="2592070" cy="3663315"/>
          </a:xfrm>
          <a:prstGeom prst="rect">
            <a:avLst/>
          </a:prstGeom>
        </p:spPr>
      </p:pic>
      <p:pic>
        <p:nvPicPr>
          <p:cNvPr id="7" name="图片 6" descr="微信图片_2021102316312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64055" y="4150995"/>
            <a:ext cx="4855845" cy="270700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Five key functions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38455" fontAlgn="auto">
              <a:spcAft>
                <a:spcPts val="600"/>
              </a:spcAft>
            </a:pPr>
            <a:r>
              <a:rPr lang="zh-CN" altLang="en-US" sz="3200"/>
              <a:t>Use </a:t>
            </a:r>
            <a:r>
              <a:rPr lang="zh-CN" altLang="en-US" sz="3200">
                <a:solidFill>
                  <a:srgbClr val="FF0000"/>
                </a:solidFill>
              </a:rPr>
              <a:t>filter()</a:t>
            </a:r>
            <a:r>
              <a:rPr lang="zh-CN" altLang="en-US" sz="3200"/>
              <a:t> to pick observations by their values </a:t>
            </a:r>
          </a:p>
          <a:p>
            <a:pPr marL="338455" fontAlgn="auto">
              <a:spcAft>
                <a:spcPts val="600"/>
              </a:spcAft>
            </a:pPr>
            <a:r>
              <a:rPr lang="zh-CN" altLang="en-US" sz="3200"/>
              <a:t>Use </a:t>
            </a:r>
            <a:r>
              <a:rPr lang="zh-CN" altLang="en-US" sz="3200">
                <a:solidFill>
                  <a:srgbClr val="FF0000"/>
                </a:solidFill>
              </a:rPr>
              <a:t>arrange()</a:t>
            </a:r>
            <a:r>
              <a:rPr lang="zh-CN" altLang="en-US" sz="3200"/>
              <a:t> to order the rows </a:t>
            </a:r>
          </a:p>
          <a:p>
            <a:pPr marL="338455" fontAlgn="auto">
              <a:spcAft>
                <a:spcPts val="600"/>
              </a:spcAft>
            </a:pPr>
            <a:r>
              <a:rPr lang="zh-CN" altLang="en-US" sz="3200"/>
              <a:t>Use </a:t>
            </a:r>
            <a:r>
              <a:rPr lang="zh-CN" altLang="en-US" sz="3200">
                <a:solidFill>
                  <a:srgbClr val="FF0000"/>
                </a:solidFill>
              </a:rPr>
              <a:t>select()</a:t>
            </a:r>
            <a:r>
              <a:rPr lang="zh-CN" altLang="en-US" sz="3200"/>
              <a:t> to pick variables by their names </a:t>
            </a:r>
          </a:p>
          <a:p>
            <a:pPr marL="338455" fontAlgn="auto">
              <a:spcAft>
                <a:spcPts val="600"/>
              </a:spcAft>
            </a:pPr>
            <a:r>
              <a:rPr lang="zh-CN" altLang="en-US" sz="3200"/>
              <a:t> Use  </a:t>
            </a:r>
            <a:r>
              <a:rPr lang="zh-CN" altLang="en-US" sz="3200">
                <a:solidFill>
                  <a:srgbClr val="FF0000"/>
                </a:solidFill>
              </a:rPr>
              <a:t>mutate()</a:t>
            </a:r>
            <a:r>
              <a:rPr lang="zh-CN" altLang="en-US" sz="3200"/>
              <a:t> to create new variables with functions of existing variables</a:t>
            </a:r>
          </a:p>
          <a:p>
            <a:pPr marL="338455" fontAlgn="auto">
              <a:spcAft>
                <a:spcPts val="600"/>
              </a:spcAft>
            </a:pPr>
            <a:r>
              <a:rPr lang="zh-CN" altLang="en-US" sz="3200"/>
              <a:t>Use </a:t>
            </a:r>
            <a:r>
              <a:rPr lang="zh-CN" altLang="en-US" sz="3200">
                <a:solidFill>
                  <a:srgbClr val="FF0000"/>
                </a:solidFill>
              </a:rPr>
              <a:t>summarize()</a:t>
            </a:r>
            <a:r>
              <a:rPr lang="zh-CN" altLang="en-US" sz="3200"/>
              <a:t> to collapse many values down to a single summary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Data</a:t>
            </a:r>
          </a:p>
        </p:txBody>
      </p:sp>
      <p:pic>
        <p:nvPicPr>
          <p:cNvPr id="143" name="Screen Shot 2020-10-28 at 7.29.57 AM.png" descr="Screen Shot 2020-10-28 at 7.29.57 A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9065" y="1437005"/>
            <a:ext cx="7199630" cy="270700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838200" y="4548505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3600" b="1"/>
              <a:t>toyData.csv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7025" y="1176655"/>
            <a:ext cx="5387340" cy="557022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Read and view  data on Rstudio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1005"/>
            <a:ext cx="5509895" cy="2184400"/>
          </a:xfrm>
          <a:prstGeom prst="rect">
            <a:avLst/>
          </a:prstGeom>
        </p:spPr>
      </p:pic>
      <p:pic>
        <p:nvPicPr>
          <p:cNvPr id="148" name="Screen Shot 2020-10-28 at 8.11.36 AM.png" descr="Screen Shot 2020-10-28 at 8.11.36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0690" y="2624709"/>
            <a:ext cx="6871635" cy="4039408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/>
              <a:t>Arguments &amp; filter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1005"/>
            <a:ext cx="10515600" cy="2523490"/>
          </a:xfrm>
        </p:spPr>
        <p:txBody>
          <a:bodyPr/>
          <a:lstStyle/>
          <a:p>
            <a:pPr fontAlgn="auto">
              <a:spcAft>
                <a:spcPts val="600"/>
              </a:spcAft>
            </a:pPr>
            <a:r>
              <a:rPr lang="zh-CN" altLang="en-US" sz="3200"/>
              <a:t>The first argument is a data frame (actually, a `tibble`). </a:t>
            </a:r>
          </a:p>
          <a:p>
            <a:pPr fontAlgn="auto">
              <a:spcAft>
                <a:spcPts val="600"/>
              </a:spcAft>
            </a:pPr>
            <a:r>
              <a:rPr lang="zh-CN" altLang="en-US" sz="3200"/>
              <a:t>The subsequent arguments describe what to do with the data frame, using the variable names (without quotes).</a:t>
            </a:r>
          </a:p>
          <a:p>
            <a:pPr fontAlgn="auto">
              <a:spcAft>
                <a:spcPts val="600"/>
              </a:spcAft>
            </a:pPr>
            <a:r>
              <a:rPr lang="zh-CN" altLang="en-US" sz="3200"/>
              <a:t>The result is a new data frame.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384935" y="4551045"/>
            <a:ext cx="942276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sz="2400">
                <a:solidFill>
                  <a:srgbClr val="0433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dvst.highSNPdensity</a:t>
            </a:r>
            <a:r>
              <a:rPr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&lt;- filter(</a:t>
            </a:r>
            <a:r>
              <a:rPr sz="2400">
                <a:solidFill>
                  <a:srgbClr val="FF40FF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dvst</a:t>
            </a:r>
            <a:r>
              <a:rPr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, </a:t>
            </a:r>
            <a:r>
              <a:rPr sz="2400">
                <a:solidFill>
                  <a:schemeClr val="accent4">
                    <a:hueOff val="-1081314"/>
                    <a:satOff val="4338"/>
                    <a:lumOff val="-8929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total.SNPs &gt;= 85</a:t>
            </a:r>
            <a:r>
              <a:rPr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</a:p>
          <a:p>
            <a:pPr algn="l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dvst.highSNPdensity &lt;- dvst </a:t>
            </a:r>
            <a:r>
              <a:rPr sz="2400">
                <a:solidFill>
                  <a:srgbClr val="FF2600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%&gt;%</a:t>
            </a:r>
            <a:r>
              <a:rPr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 filter(total.SNPs &gt;= 85)</a:t>
            </a:r>
          </a:p>
          <a:p>
            <a:pPr algn="l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head(dvst.highSNPdensity)</a:t>
            </a:r>
          </a:p>
          <a:p>
            <a:pPr algn="l"/>
            <a:r>
              <a:rPr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length(dvst.highSNPdensity$start)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3" name="new data frame"/>
          <p:cNvSpPr txBox="1"/>
          <p:nvPr/>
        </p:nvSpPr>
        <p:spPr>
          <a:xfrm>
            <a:off x="1385134" y="3891782"/>
            <a:ext cx="3091180" cy="65532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 b="1"/>
              <a:t>new data frame</a:t>
            </a:r>
          </a:p>
        </p:txBody>
      </p:sp>
      <p:sp>
        <p:nvSpPr>
          <p:cNvPr id="154" name="what to do"/>
          <p:cNvSpPr txBox="1"/>
          <p:nvPr/>
        </p:nvSpPr>
        <p:spPr>
          <a:xfrm>
            <a:off x="5546090" y="3895725"/>
            <a:ext cx="2587625" cy="65532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sz="3600"/>
            </a:lvl1pPr>
          </a:lstStyle>
          <a:p>
            <a:r>
              <a:rPr b="1"/>
              <a:t>what to do </a:t>
            </a:r>
          </a:p>
        </p:txBody>
      </p:sp>
      <p:sp>
        <p:nvSpPr>
          <p:cNvPr id="155" name="pipes"/>
          <p:cNvSpPr txBox="1"/>
          <p:nvPr/>
        </p:nvSpPr>
        <p:spPr>
          <a:xfrm>
            <a:off x="6446618" y="4955828"/>
            <a:ext cx="787400" cy="40894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r>
              <a:rPr sz="2000" b="1">
                <a:latin typeface="微软雅黑" panose="020B0503020204020204" charset="-122"/>
                <a:ea typeface="微软雅黑" panose="020B0503020204020204" charset="-122"/>
              </a:rPr>
              <a:t>pipes</a:t>
            </a:r>
          </a:p>
        </p:txBody>
      </p:sp>
    </p:spTree>
  </p:cSld>
  <p:clrMapOvr>
    <a:masterClrMapping/>
  </p:clrMapOvr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5" grpId="1" animBg="1" advAuto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filter(): pitfalls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19555"/>
            <a:ext cx="10515600" cy="1745615"/>
          </a:xfrm>
        </p:spPr>
        <p:txBody>
          <a:bodyPr/>
          <a:lstStyle/>
          <a:p>
            <a:r>
              <a:rPr>
                <a:sym typeface="+mn-ea"/>
              </a:rPr>
              <a:t>==, instead of =</a:t>
            </a:r>
          </a:p>
          <a:p>
            <a:r>
              <a:rPr>
                <a:sym typeface="+mn-ea"/>
              </a:rPr>
              <a:t>Computers use finite precision arithmetic </a:t>
            </a:r>
          </a:p>
          <a:p>
            <a:r>
              <a:rPr>
                <a:sym typeface="+mn-ea"/>
              </a:rPr>
              <a:t>NAs</a:t>
            </a:r>
          </a:p>
          <a:p>
            <a:endParaRPr lang="zh-CN" altLang="en-US"/>
          </a:p>
        </p:txBody>
      </p:sp>
      <p:pic>
        <p:nvPicPr>
          <p:cNvPr id="161" name="Screen Shot 2020-10-28 at 9.04.25 AM.png" descr="Screen Shot 2020-10-28 at 9.04.25 A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110" y="2763520"/>
            <a:ext cx="3453765" cy="133159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2" name="Screen Shot 2020-10-28 at 9.06.09 AM.png" descr="Screen Shot 2020-10-28 at 9.06.09 A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990" y="4196080"/>
            <a:ext cx="3784600" cy="141414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3" name="Screen Shot 2020-10-28 at 9.45.47 AM.png" descr="Screen Shot 2020-10-28 at 9.45.47 A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0590" y="2763520"/>
            <a:ext cx="2252345" cy="2846705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1742440" y="5711190"/>
            <a:ext cx="6322060" cy="9531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/>
              <a:t>dvst %&gt;%  filter(is.na(Divergence))</a:t>
            </a:r>
          </a:p>
          <a:p>
            <a:r>
              <a:rPr lang="zh-CN" altLang="en-US" sz="2800"/>
              <a:t>test4 &lt;- dvst %&gt;%  filter(!is.na(Divergence))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logical operator</a:t>
            </a:r>
          </a:p>
        </p:txBody>
      </p:sp>
      <p:pic>
        <p:nvPicPr>
          <p:cNvPr id="168" name="transform-logical.png" descr="transform-logical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56965" y="1984375"/>
            <a:ext cx="5081905" cy="23482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4" name="文本框 3"/>
          <p:cNvSpPr txBox="1"/>
          <p:nvPr/>
        </p:nvSpPr>
        <p:spPr>
          <a:xfrm>
            <a:off x="1457325" y="1984375"/>
            <a:ext cx="167830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sz="3600">
                <a:latin typeface="微软雅黑" panose="020B0503020204020204" charset="-122"/>
                <a:ea typeface="微软雅黑" panose="020B0503020204020204" charset="-122"/>
                <a:sym typeface="+mn-ea"/>
              </a:rPr>
              <a:t>&amp;  |  !</a:t>
            </a:r>
            <a:endParaRPr lang="zh-CN" altLang="en-US" sz="360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002665" y="4625975"/>
            <a:ext cx="10390505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test1 &lt;- dvst %&gt;% filter(Pi &gt; 16 &amp; percent.GC &gt; 80)</a:t>
            </a:r>
          </a:p>
          <a:p>
            <a:pPr algn="l"/>
            <a:r>
              <a:rPr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test2 &lt;- dvst %&gt;% filter(Pi &gt; 16 | percent.GC &gt; 80)</a:t>
            </a:r>
          </a:p>
          <a:p>
            <a:pPr algn="l"/>
            <a:r>
              <a:rPr sz="2800">
                <a:latin typeface="微软雅黑" panose="020B0503020204020204" charset="-122"/>
                <a:ea typeface="微软雅黑" panose="020B0503020204020204" charset="-122"/>
                <a:sym typeface="+mn-ea"/>
              </a:rPr>
              <a:t>test3 &lt;- dvst %&gt;% filter(Pi &gt; 16 &amp; !(percent.GC &gt; 80))</a:t>
            </a:r>
            <a:endParaRPr lang="zh-CN" altLang="en-US" sz="28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Challenge1: filter()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779520"/>
          </a:xfrm>
        </p:spPr>
        <p:txBody>
          <a:bodyPr/>
          <a:lstStyle/>
          <a:p>
            <a:r>
              <a:rPr lang="zh-CN" altLang="en-US"/>
              <a:t>1. Find windows...</a:t>
            </a:r>
          </a:p>
          <a:p>
            <a:r>
              <a:rPr lang="zh-CN" altLang="en-US"/>
              <a:t>with the lowest/highest GC content</a:t>
            </a:r>
          </a:p>
          <a:p>
            <a:r>
              <a:rPr lang="zh-CN" altLang="en-US"/>
              <a:t> that have 0 total SNPs </a:t>
            </a:r>
          </a:p>
          <a:p>
            <a:r>
              <a:rPr lang="zh-CN" altLang="en-US"/>
              <a:t> that are incomplete (&lt;1000 bp) </a:t>
            </a:r>
          </a:p>
          <a:p>
            <a:r>
              <a:rPr lang="zh-CN" altLang="en-US"/>
              <a:t>that have the highest divergence with the chimp  </a:t>
            </a:r>
          </a:p>
          <a:p>
            <a:r>
              <a:rPr lang="zh-CN" altLang="en-US"/>
              <a:t>that have less than 5% GC difference from the mean</a:t>
            </a:r>
          </a:p>
          <a:p>
            <a:r>
              <a:rPr lang="zh-CN" altLang="en-US"/>
              <a:t>2. One useful dplyr filtering helper is between().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810" y="5668645"/>
            <a:ext cx="7005955" cy="962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defTabSz="457200">
              <a:lnSpc>
                <a:spcPct val="118000"/>
              </a:lnSpc>
              <a:defRPr sz="2200" b="0"/>
            </a:pPr>
            <a:r>
              <a:rPr sz="1600" b="1" spc="1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dvst %&gt;% filter(</a:t>
            </a:r>
          </a:p>
          <a:p>
            <a:pPr algn="l" defTabSz="457200">
              <a:lnSpc>
                <a:spcPct val="118000"/>
              </a:lnSpc>
              <a:defRPr sz="2200" b="0"/>
            </a:pPr>
            <a:r>
              <a:rPr sz="1600" b="1" spc="1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sz="1600" b="1" spc="1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</a:t>
            </a:r>
            <a:r>
              <a:rPr sz="1600" b="1" spc="1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between(percent.GC, mean(percent.GC)-5, </a:t>
            </a:r>
          </a:p>
          <a:p>
            <a:pPr algn="l" defTabSz="457200">
              <a:lnSpc>
                <a:spcPct val="118000"/>
              </a:lnSpc>
              <a:defRPr sz="2200" b="0"/>
            </a:pPr>
            <a:r>
              <a:rPr sz="1600" b="1" spc="1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en-US" sz="1600" b="1" spc="1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           </a:t>
            </a:r>
            <a:r>
              <a:rPr sz="1600" b="1" spc="1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mean(percent.GC)+5))</a:t>
            </a:r>
            <a:endParaRPr lang="zh-CN" altLang="en-US" sz="1600" b="1" spc="1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009765" y="5660390"/>
            <a:ext cx="5004435" cy="9626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 defTabSz="457200">
              <a:lnSpc>
                <a:spcPct val="118000"/>
              </a:lnSpc>
              <a:defRPr sz="2200" b="0"/>
            </a:pPr>
            <a:r>
              <a:rPr sz="1600" b="1" spc="1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filter(dvst, </a:t>
            </a:r>
          </a:p>
          <a:p>
            <a:pPr algn="l" defTabSz="457200">
              <a:lnSpc>
                <a:spcPct val="118000"/>
              </a:lnSpc>
              <a:defRPr sz="2200" b="0"/>
            </a:pPr>
            <a:r>
              <a:rPr sz="1600" b="1" spc="1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between(percent.GC, mean(percent.GC)-5,</a:t>
            </a:r>
          </a:p>
          <a:p>
            <a:pPr algn="l" defTabSz="457200">
              <a:lnSpc>
                <a:spcPct val="118000"/>
              </a:lnSpc>
              <a:defRPr sz="2200" b="0"/>
            </a:pPr>
            <a:r>
              <a:rPr sz="1600" b="1" spc="10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rPr>
              <a:t> mean(percent.GC)+5))</a:t>
            </a:r>
            <a:endParaRPr lang="zh-CN" altLang="en-US" sz="1600" b="1" spc="100">
              <a:solidFill>
                <a:schemeClr val="tx1"/>
              </a:solidFill>
              <a:uFillTx/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452880" y="2234883"/>
            <a:ext cx="9144000" cy="2387600"/>
          </a:xfrm>
        </p:spPr>
        <p:txBody>
          <a:bodyPr/>
          <a:lstStyle/>
          <a:p>
            <a:r>
              <a:rPr lang="zh-CN" altLang="en-US" b="1"/>
              <a:t>What is the purpose of visualisation</a:t>
            </a:r>
            <a:r>
              <a:rPr lang="en-US" altLang="zh-CN" b="1"/>
              <a:t> ?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sym typeface="+mn-ea"/>
              </a:rPr>
              <a:t>mutate()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902335"/>
          </a:xfrm>
        </p:spPr>
        <p:txBody>
          <a:bodyPr/>
          <a:lstStyle/>
          <a:p>
            <a:r>
              <a:rPr sz="3200">
                <a:sym typeface="+mn-ea"/>
              </a:rPr>
              <a:t>add new columns that are functions of existing columns </a:t>
            </a:r>
            <a:endParaRPr lang="zh-CN" altLang="en-US" sz="3200"/>
          </a:p>
        </p:txBody>
      </p:sp>
      <p:sp>
        <p:nvSpPr>
          <p:cNvPr id="4" name="文本框 3"/>
          <p:cNvSpPr txBox="1"/>
          <p:nvPr/>
        </p:nvSpPr>
        <p:spPr>
          <a:xfrm>
            <a:off x="1615440" y="2322830"/>
            <a:ext cx="9375140" cy="43999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sz="2000" b="1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dvst.test</a:t>
            </a:r>
            <a:r>
              <a:rPr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&lt;- </a:t>
            </a:r>
            <a:r>
              <a:rPr sz="2000" b="1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dvst</a:t>
            </a:r>
            <a:r>
              <a:rPr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%&gt;% </a:t>
            </a:r>
          </a:p>
          <a:p>
            <a:pPr algn="l"/>
            <a:r>
              <a:rPr 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		</a:t>
            </a:r>
            <a:r>
              <a:rPr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mutate(cent = start &gt;= 25800000 &amp; end &lt;= 29700000)</a:t>
            </a:r>
            <a:endParaRPr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filter(</a:t>
            </a:r>
            <a:r>
              <a:rPr sz="2000" b="1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dvst.test,cent</a:t>
            </a:r>
            <a:r>
              <a:rPr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==TRUE)</a:t>
            </a:r>
            <a:endParaRPr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sz="2000" b="1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dvst.test</a:t>
            </a:r>
            <a:r>
              <a:rPr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&lt;- </a:t>
            </a:r>
            <a:r>
              <a:rPr sz="2000" b="1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dvst</a:t>
            </a:r>
            <a:r>
              <a:rPr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%&gt;% </a:t>
            </a:r>
          </a:p>
          <a:p>
            <a:pPr algn="l"/>
            <a:r>
              <a:rPr 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		</a:t>
            </a:r>
            <a:r>
              <a:rPr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mutate( diversity = Pi / (10*1000))</a:t>
            </a:r>
            <a:endParaRPr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sz="2000" b="1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dvst.test</a:t>
            </a:r>
            <a:r>
              <a:rPr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&lt;- </a:t>
            </a:r>
            <a:r>
              <a:rPr sz="2000" b="1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dvst</a:t>
            </a:r>
            <a:r>
              <a:rPr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%&gt;% </a:t>
            </a:r>
          </a:p>
          <a:p>
            <a:pPr algn="l"/>
            <a:r>
              <a:rPr 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		</a:t>
            </a:r>
            <a:r>
              <a:rPr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mutate( cent = start &gt;= 25800000 &amp; end &lt;= 29700000, diversity = Pi / (10*1000))</a:t>
            </a:r>
            <a:endParaRPr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endParaRPr sz="2000" b="1" dirty="0">
              <a:latin typeface="微软雅黑" panose="020B0503020204020204" charset="-122"/>
              <a:ea typeface="微软雅黑" panose="020B0503020204020204" charset="-122"/>
            </a:endParaRPr>
          </a:p>
          <a:p>
            <a:pPr algn="l"/>
            <a:r>
              <a:rPr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test &lt;- </a:t>
            </a:r>
            <a:r>
              <a:rPr sz="2000" b="1" dirty="0" err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dvst</a:t>
            </a:r>
            <a:r>
              <a:rPr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%&gt;%</a:t>
            </a:r>
          </a:p>
          <a:p>
            <a:pPr algn="l"/>
            <a:r>
              <a:rPr 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		</a:t>
            </a:r>
            <a:r>
              <a:rPr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 transmute(diversity = Pi / (10*1000), cent = start &gt;= 25800000 &amp; end &lt;= 29700000)</a:t>
            </a:r>
            <a:endParaRPr lang="zh-CN" altLang="en-US" sz="2000" b="1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sym typeface="+mn-ea"/>
              </a:rPr>
              <a:t>arrange()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45615"/>
          </a:xfrm>
        </p:spPr>
        <p:txBody>
          <a:bodyPr/>
          <a:lstStyle/>
          <a:p>
            <a:r>
              <a:rPr>
                <a:sym typeface="+mn-ea"/>
              </a:rPr>
              <a:t>arrange() works similarly to filter() except that instead of selecting rows, it changes their order.</a:t>
            </a:r>
          </a:p>
          <a:p>
            <a:r>
              <a:rPr>
                <a:sym typeface="+mn-ea"/>
              </a:rPr>
              <a:t> missing values are always sorted at the end!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24940" y="3571240"/>
            <a:ext cx="9547860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dvst.test &lt;- arrange(dvst.test, cent, percent.GC)</a:t>
            </a:r>
          </a:p>
          <a:p>
            <a:pPr algn="l"/>
            <a:r>
              <a:rPr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head(dvst.test)</a:t>
            </a:r>
          </a:p>
          <a:p>
            <a:pPr algn="l"/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defRPr sz="3600"/>
            </a:pPr>
            <a:r>
              <a:rPr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desc()</a:t>
            </a:r>
          </a:p>
          <a:p>
            <a:pPr algn="l"/>
            <a:r>
              <a:rPr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dvst.test &lt;- arrange(dvst.test, desc(cent), percent.GC)</a:t>
            </a:r>
          </a:p>
          <a:p>
            <a:pPr algn="l"/>
            <a:r>
              <a:rPr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head(dvst.test)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select()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506220"/>
          </a:xfrm>
        </p:spPr>
        <p:txBody>
          <a:bodyPr>
            <a:normAutofit lnSpcReduction="10000"/>
          </a:bodyPr>
          <a:lstStyle/>
          <a:p>
            <a:r>
              <a:rPr>
                <a:sym typeface="+mn-ea"/>
              </a:rPr>
              <a:t>test &lt;- select(dvst, start, end, Divergence)</a:t>
            </a:r>
          </a:p>
          <a:p>
            <a:r>
              <a:rPr>
                <a:sym typeface="+mn-ea"/>
              </a:rPr>
              <a:t>test &lt;- select(dvst, depth:Pi)</a:t>
            </a:r>
          </a:p>
          <a:p>
            <a:r>
              <a:rPr>
                <a:sym typeface="+mn-ea"/>
              </a:rPr>
              <a:t>test &lt;- select(dvst, -(start:percent.GC))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006725" y="4080510"/>
            <a:ext cx="6179185" cy="23069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iris &lt;- tbl_df(iris) </a:t>
            </a:r>
          </a:p>
          <a:p>
            <a:pPr algn="l"/>
            <a:r>
              <a:rPr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iris</a:t>
            </a:r>
          </a:p>
          <a:p>
            <a:pPr algn="l"/>
            <a:r>
              <a:rPr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select(iris, starts_with("Petal"))</a:t>
            </a:r>
          </a:p>
          <a:p>
            <a:pPr algn="l"/>
            <a:r>
              <a:rPr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select(iris, ends_with("Width"))</a:t>
            </a:r>
          </a:p>
          <a:p>
            <a:pPr algn="l"/>
            <a:r>
              <a:rPr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select(iris, contains("etal"))</a:t>
            </a:r>
          </a:p>
          <a:p>
            <a:pPr algn="l"/>
            <a:r>
              <a:rPr sz="2400">
                <a:latin typeface="微软雅黑" panose="020B0503020204020204" charset="-122"/>
                <a:ea typeface="微软雅黑" panose="020B0503020204020204" charset="-122"/>
                <a:sym typeface="+mn-ea"/>
              </a:rPr>
              <a:t>select(iris, Species, everything())</a:t>
            </a:r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summarise()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793240"/>
          </a:xfrm>
        </p:spPr>
        <p:txBody>
          <a:bodyPr>
            <a:normAutofit/>
          </a:bodyPr>
          <a:lstStyle/>
          <a:p>
            <a:pPr defTabSz="572770" fontAlgn="auto">
              <a:spcBef>
                <a:spcPts val="1100"/>
              </a:spcBef>
              <a:defRPr sz="3135"/>
            </a:pPr>
            <a:r>
              <a:rPr sz="2800">
                <a:sym typeface="+mn-ea"/>
              </a:rPr>
              <a:t>It collapses a data frame to a single row</a:t>
            </a:r>
          </a:p>
          <a:p>
            <a:pPr defTabSz="572770" fontAlgn="auto">
              <a:spcBef>
                <a:spcPts val="1100"/>
              </a:spcBef>
              <a:defRPr sz="3135"/>
            </a:pPr>
            <a:r>
              <a:rPr sz="2800">
                <a:sym typeface="+mn-ea"/>
              </a:rPr>
              <a:t>summarise() is terribly useful unless we pair it with group_by()</a:t>
            </a:r>
          </a:p>
          <a:p>
            <a:pPr defTabSz="572770" fontAlgn="auto">
              <a:spcBef>
                <a:spcPts val="1100"/>
              </a:spcBef>
              <a:defRPr sz="3135"/>
            </a:pPr>
            <a:r>
              <a:rPr sz="2800">
                <a:sym typeface="+mn-ea"/>
              </a:rPr>
              <a:t>other functions: median(), IQR(), quantile(x, 0.25), n_distinct(),  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20675" y="3495040"/>
            <a:ext cx="11551285" cy="31692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>
              <a:defRPr b="0"/>
            </a:pPr>
            <a:r>
              <a:rPr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summarise(dvst, GC = mean(percent.GC, na.rm = TRUE), averageSNPs=mean(total.SNPs, na.rm = TRUE), allSNPs=sum(total.SNPs))</a:t>
            </a:r>
          </a:p>
          <a:p>
            <a:pPr algn="l">
              <a:defRPr b="0"/>
            </a:pP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defRPr b="0"/>
            </a:pPr>
            <a:r>
              <a:rPr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by_cent &lt;- group_by(dvst.test, cent) </a:t>
            </a:r>
          </a:p>
          <a:p>
            <a:pPr algn="l">
              <a:defRPr b="0"/>
            </a:pPr>
            <a:r>
              <a:rPr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summarise(by_cent, GC = mean(percent.GC, na.rm = TRUE))</a:t>
            </a:r>
          </a:p>
          <a:p>
            <a:pPr algn="l">
              <a:defRPr b="0"/>
            </a:pP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defRPr b="0"/>
            </a:pPr>
            <a:r>
              <a:rPr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dvst.test %&gt;% group_by(cent) %&gt;% summarise(GC = mean(percent.GC, na.rm = TRUE))</a:t>
            </a:r>
          </a:p>
          <a:p>
            <a:pPr algn="l">
              <a:defRPr b="0"/>
            </a:pP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  <a:p>
            <a:pPr algn="l">
              <a:defRPr b="0"/>
            </a:pPr>
            <a:r>
              <a:rPr sz="2000">
                <a:latin typeface="微软雅黑" panose="020B0503020204020204" charset="-122"/>
                <a:ea typeface="微软雅黑" panose="020B0503020204020204" charset="-122"/>
                <a:sym typeface="+mn-ea"/>
              </a:rPr>
              <a:t>dvst.test %&gt;% group_by(percent.GC &gt;= 80) %&gt;% summarise(depth=mean(depth),  nrows=n())</a:t>
            </a:r>
            <a:endParaRPr lang="zh-CN" altLang="en-US" sz="20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19100" y="679189"/>
            <a:ext cx="11353800" cy="1173480"/>
          </a:xfrm>
        </p:spPr>
        <p:txBody>
          <a:bodyPr/>
          <a:lstStyle/>
          <a:p>
            <a:r>
              <a:rPr sz="30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create a scatterplot of nucleotide diversity along the chromosome</a:t>
            </a:r>
            <a:endParaRPr lang="zh-CN" altLang="en-US" sz="30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38200" y="2165350"/>
            <a:ext cx="6621145" cy="469265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/>
            <a:r>
              <a:rPr sz="2300">
                <a:latin typeface="微软雅黑" panose="020B0503020204020204" charset="-122"/>
                <a:ea typeface="微软雅黑" panose="020B0503020204020204" charset="-122"/>
                <a:sym typeface="+mn-ea"/>
              </a:rPr>
              <a:t>dvst &lt;- mutate(dvst, position = (end + start) / 2)</a:t>
            </a:r>
          </a:p>
          <a:p>
            <a:pPr algn="l"/>
            <a:r>
              <a:rPr sz="2300">
                <a:latin typeface="微软雅黑" panose="020B0503020204020204" charset="-122"/>
                <a:ea typeface="微软雅黑" panose="020B0503020204020204" charset="-122"/>
                <a:sym typeface="+mn-ea"/>
              </a:rPr>
              <a:t>ggplot(data = dvst) + geom_point(mapping=aes(x=position, y=diversity))</a:t>
            </a:r>
          </a:p>
          <a:p>
            <a:pPr algn="l"/>
            <a:r>
              <a:rPr sz="2300">
                <a:latin typeface="微软雅黑" panose="020B0503020204020204" charset="-122"/>
                <a:ea typeface="微软雅黑" panose="020B0503020204020204" charset="-122"/>
                <a:sym typeface="+mn-ea"/>
              </a:rPr>
              <a:t>ggplot(data = dvst, aes(x=position, y=diversity)) + geom_point()</a:t>
            </a:r>
          </a:p>
          <a:p>
            <a:pPr algn="l"/>
            <a:r>
              <a:rPr sz="2300">
                <a:latin typeface="微软雅黑" panose="020B0503020204020204" charset="-122"/>
                <a:ea typeface="微软雅黑" panose="020B0503020204020204" charset="-122"/>
                <a:sym typeface="+mn-ea"/>
              </a:rPr>
              <a:t>ggplot(data = dvst) + geom_point(mapping = aes(x = position, y = diversity), color = "blue")</a:t>
            </a:r>
          </a:p>
          <a:p>
            <a:pPr algn="l"/>
            <a:r>
              <a:rPr sz="2300">
                <a:latin typeface="微软雅黑" panose="020B0503020204020204" charset="-122"/>
                <a:ea typeface="微软雅黑" panose="020B0503020204020204" charset="-122"/>
                <a:sym typeface="+mn-ea"/>
              </a:rPr>
              <a:t>ggplot(data = dvst) + geom_point(mapping = aes(x=position, y=diversity, </a:t>
            </a:r>
            <a:r>
              <a:rPr sz="2300">
                <a:solidFill>
                  <a:schemeClr val="accent5">
                    <a:lumOff val="-29864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color=cent</a:t>
            </a:r>
            <a:r>
              <a:rPr sz="2300">
                <a:latin typeface="微软雅黑" panose="020B0503020204020204" charset="-122"/>
                <a:ea typeface="微软雅黑" panose="020B0503020204020204" charset="-122"/>
                <a:sym typeface="+mn-ea"/>
              </a:rPr>
              <a:t>), alpha=0.01)</a:t>
            </a:r>
            <a:endParaRPr lang="zh-CN" altLang="en-US" sz="23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5" name="Screen Shot 2020-10-28 at 2.29.42 PM.png" descr="Screen Shot 2020-10-28 at 2.29.4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9530" y="2678430"/>
            <a:ext cx="4427220" cy="366585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/>
        </p:nvSpPr>
        <p:spPr>
          <a:xfrm>
            <a:off x="965200" y="492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Data visualisation(</a:t>
            </a:r>
            <a:r>
              <a:rPr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density plot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)</a:t>
            </a:r>
          </a:p>
        </p:txBody>
      </p:sp>
      <p:sp>
        <p:nvSpPr>
          <p:cNvPr id="238" name="ggplot(data = dvst) + geom_density(mapping = aes(x=diversity), fill=&quot;blue&quot;)…"/>
          <p:cNvSpPr txBox="1"/>
          <p:nvPr/>
        </p:nvSpPr>
        <p:spPr>
          <a:xfrm>
            <a:off x="241300" y="1818005"/>
            <a:ext cx="11709400" cy="120904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/>
          <a:p>
            <a:pPr algn="l"/>
            <a:r>
              <a:rPr sz="2400">
                <a:latin typeface="微软雅黑" panose="020B0503020204020204" charset="-122"/>
                <a:ea typeface="微软雅黑" panose="020B0503020204020204" charset="-122"/>
              </a:rPr>
              <a:t> ggplot(data = dvst) + geom_density(mapping = aes(x=diversity), fill="blue")</a:t>
            </a:r>
          </a:p>
          <a:p>
            <a:pPr algn="l"/>
            <a:r>
              <a:rPr sz="2400">
                <a:latin typeface="微软雅黑" panose="020B0503020204020204" charset="-122"/>
                <a:ea typeface="微软雅黑" panose="020B0503020204020204" charset="-122"/>
              </a:rPr>
              <a:t> ggplot(data = dvst) + geom_density(mapping = aes(x=diversity, fill=cent), alpha=0.4)</a:t>
            </a:r>
          </a:p>
        </p:txBody>
      </p:sp>
      <p:pic>
        <p:nvPicPr>
          <p:cNvPr id="239" name="Screen Shot 2020-10-28 at 4.00.30 PM.png" descr="Screen Shot 2020-10-28 at 4.00.30 PM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85870" y="3027045"/>
            <a:ext cx="4619625" cy="372173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Data visualisation(</a:t>
            </a:r>
            <a:r>
              <a:rPr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smoothing</a:t>
            </a: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)</a:t>
            </a:r>
            <a:endParaRPr lang="zh-CN" altLang="en-US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77595"/>
          </a:xfrm>
        </p:spPr>
        <p:txBody>
          <a:bodyPr/>
          <a:lstStyle/>
          <a:p>
            <a:r>
              <a:rPr dirty="0" err="1">
                <a:sym typeface="+mn-ea"/>
              </a:rPr>
              <a:t>ggplot</a:t>
            </a:r>
            <a:r>
              <a:rPr dirty="0">
                <a:sym typeface="+mn-ea"/>
              </a:rPr>
              <a:t>(data = </a:t>
            </a:r>
            <a:r>
              <a:rPr dirty="0" err="1">
                <a:sym typeface="+mn-ea"/>
              </a:rPr>
              <a:t>dvst</a:t>
            </a:r>
            <a:r>
              <a:rPr dirty="0">
                <a:sym typeface="+mn-ea"/>
              </a:rPr>
              <a:t>, mapping = </a:t>
            </a:r>
            <a:r>
              <a:rPr dirty="0" err="1">
                <a:sym typeface="+mn-ea"/>
              </a:rPr>
              <a:t>aes</a:t>
            </a:r>
            <a:r>
              <a:rPr dirty="0">
                <a:sym typeface="+mn-ea"/>
              </a:rPr>
              <a:t>(x=depth, y=</a:t>
            </a:r>
            <a:r>
              <a:rPr dirty="0" err="1">
                <a:sym typeface="+mn-ea"/>
              </a:rPr>
              <a:t>total.SNPs</a:t>
            </a:r>
            <a:r>
              <a:rPr dirty="0">
                <a:sym typeface="+mn-ea"/>
              </a:rPr>
              <a:t>)) + </a:t>
            </a:r>
            <a:r>
              <a:rPr dirty="0" err="1">
                <a:sym typeface="+mn-ea"/>
              </a:rPr>
              <a:t>geom_point</a:t>
            </a:r>
            <a:r>
              <a:rPr dirty="0">
                <a:sym typeface="+mn-ea"/>
              </a:rPr>
              <a:t>(alpha=0.1) + </a:t>
            </a:r>
            <a:r>
              <a:rPr dirty="0" err="1">
                <a:sym typeface="+mn-ea"/>
              </a:rPr>
              <a:t>geom_smooth</a:t>
            </a:r>
            <a:r>
              <a:rPr dirty="0">
                <a:sym typeface="+mn-ea"/>
              </a:rPr>
              <a:t>()</a:t>
            </a:r>
            <a:endParaRPr lang="zh-CN" altLang="en-US"/>
          </a:p>
        </p:txBody>
      </p:sp>
      <p:pic>
        <p:nvPicPr>
          <p:cNvPr id="243" name="Screen Shot 2020-10-28 at 4.05.32 PM.png" descr="Screen Shot 2020-10-28 at 4.05.32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4730" y="2698750"/>
            <a:ext cx="5081905" cy="4159250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b="1">
                <a:sym typeface="+mn-ea"/>
              </a:rPr>
              <a:t>how GC content has an impact on depth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8315" y="1825625"/>
            <a:ext cx="6271260" cy="4717415"/>
          </a:xfrm>
        </p:spPr>
        <p:txBody>
          <a:bodyPr>
            <a:normAutofit/>
          </a:bodyPr>
          <a:lstStyle/>
          <a:p>
            <a:r>
              <a:rPr dirty="0" err="1">
                <a:sym typeface="+mn-ea"/>
              </a:rPr>
              <a:t>dvst</a:t>
            </a:r>
            <a:r>
              <a:rPr dirty="0">
                <a:sym typeface="+mn-ea"/>
              </a:rPr>
              <a:t> &lt;- </a:t>
            </a:r>
            <a:r>
              <a:rPr dirty="0" err="1">
                <a:sym typeface="+mn-ea"/>
              </a:rPr>
              <a:t>dvst</a:t>
            </a:r>
            <a:r>
              <a:rPr dirty="0">
                <a:sym typeface="+mn-ea"/>
              </a:rPr>
              <a:t> %&gt;% mutate(</a:t>
            </a:r>
            <a:r>
              <a:rPr dirty="0" err="1">
                <a:sym typeface="+mn-ea"/>
              </a:rPr>
              <a:t>GC.binned</a:t>
            </a:r>
            <a:r>
              <a:rPr dirty="0">
                <a:sym typeface="+mn-ea"/>
              </a:rPr>
              <a:t> = cut(</a:t>
            </a:r>
            <a:r>
              <a:rPr dirty="0" err="1">
                <a:sym typeface="+mn-ea"/>
              </a:rPr>
              <a:t>percent.GC</a:t>
            </a:r>
            <a:r>
              <a:rPr dirty="0">
                <a:sym typeface="+mn-ea"/>
              </a:rPr>
              <a:t>, 5))</a:t>
            </a:r>
            <a:endParaRPr dirty="0"/>
          </a:p>
          <a:p>
            <a:pPr algn="l"/>
            <a:r>
              <a:rPr dirty="0" err="1">
                <a:sym typeface="+mn-ea"/>
              </a:rPr>
              <a:t>ggplot</a:t>
            </a:r>
            <a:r>
              <a:rPr dirty="0">
                <a:sym typeface="+mn-ea"/>
              </a:rPr>
              <a:t>(data = </a:t>
            </a:r>
            <a:r>
              <a:rPr dirty="0" err="1">
                <a:sym typeface="+mn-ea"/>
              </a:rPr>
              <a:t>dvst</a:t>
            </a:r>
            <a:r>
              <a:rPr dirty="0">
                <a:sym typeface="+mn-ea"/>
              </a:rPr>
              <a:t>) + </a:t>
            </a:r>
            <a:r>
              <a:rPr dirty="0" err="1">
                <a:sym typeface="+mn-ea"/>
              </a:rPr>
              <a:t>geom_bar</a:t>
            </a:r>
            <a:r>
              <a:rPr dirty="0">
                <a:sym typeface="+mn-ea"/>
              </a:rPr>
              <a:t>(mapping = </a:t>
            </a:r>
            <a:r>
              <a:rPr dirty="0" err="1">
                <a:sym typeface="+mn-ea"/>
              </a:rPr>
              <a:t>aes</a:t>
            </a:r>
            <a:r>
              <a:rPr dirty="0">
                <a:sym typeface="+mn-ea"/>
              </a:rPr>
              <a:t>(x=</a:t>
            </a:r>
            <a:r>
              <a:rPr dirty="0" err="1">
                <a:sym typeface="+mn-ea"/>
              </a:rPr>
              <a:t>GC.binned</a:t>
            </a:r>
            <a:r>
              <a:rPr dirty="0">
                <a:sym typeface="+mn-ea"/>
              </a:rPr>
              <a:t>))</a:t>
            </a:r>
            <a:endParaRPr dirty="0"/>
          </a:p>
          <a:p>
            <a:pPr algn="l"/>
            <a:r>
              <a:rPr dirty="0" err="1">
                <a:sym typeface="+mn-ea"/>
              </a:rPr>
              <a:t>ggplot</a:t>
            </a:r>
            <a:r>
              <a:rPr dirty="0">
                <a:sym typeface="+mn-ea"/>
              </a:rPr>
              <a:t>(data = </a:t>
            </a:r>
            <a:r>
              <a:rPr dirty="0" err="1">
                <a:sym typeface="+mn-ea"/>
              </a:rPr>
              <a:t>dvst</a:t>
            </a:r>
            <a:r>
              <a:rPr dirty="0">
                <a:sym typeface="+mn-ea"/>
              </a:rPr>
              <a:t>) + </a:t>
            </a:r>
            <a:r>
              <a:rPr dirty="0" err="1">
                <a:sym typeface="+mn-ea"/>
              </a:rPr>
              <a:t>geom_density</a:t>
            </a:r>
            <a:r>
              <a:rPr dirty="0">
                <a:sym typeface="+mn-ea"/>
              </a:rPr>
              <a:t>(mapping = </a:t>
            </a:r>
            <a:r>
              <a:rPr dirty="0" err="1">
                <a:sym typeface="+mn-ea"/>
              </a:rPr>
              <a:t>aes</a:t>
            </a:r>
            <a:r>
              <a:rPr dirty="0">
                <a:sym typeface="+mn-ea"/>
              </a:rPr>
              <a:t>(x=depth, color=</a:t>
            </a:r>
            <a:r>
              <a:rPr dirty="0" err="1">
                <a:sym typeface="+mn-ea"/>
              </a:rPr>
              <a:t>GC.binned</a:t>
            </a:r>
            <a:r>
              <a:rPr dirty="0">
                <a:sym typeface="+mn-ea"/>
              </a:rPr>
              <a:t>), alpha=0.5)</a:t>
            </a:r>
            <a:endParaRPr dirty="0"/>
          </a:p>
          <a:p>
            <a:pPr algn="l"/>
            <a:r>
              <a:rPr dirty="0" err="1">
                <a:sym typeface="+mn-ea"/>
              </a:rPr>
              <a:t>ggplot</a:t>
            </a:r>
            <a:r>
              <a:rPr dirty="0">
                <a:sym typeface="+mn-ea"/>
              </a:rPr>
              <a:t>(data = </a:t>
            </a:r>
            <a:r>
              <a:rPr dirty="0" err="1">
                <a:sym typeface="+mn-ea"/>
              </a:rPr>
              <a:t>dvst</a:t>
            </a:r>
            <a:r>
              <a:rPr dirty="0">
                <a:sym typeface="+mn-ea"/>
              </a:rPr>
              <a:t>) + </a:t>
            </a:r>
            <a:r>
              <a:rPr dirty="0" err="1">
                <a:sym typeface="+mn-ea"/>
              </a:rPr>
              <a:t>geom_bar</a:t>
            </a:r>
            <a:r>
              <a:rPr dirty="0">
                <a:sym typeface="+mn-ea"/>
              </a:rPr>
              <a:t>(mapping = </a:t>
            </a:r>
            <a:r>
              <a:rPr dirty="0" err="1">
                <a:sym typeface="+mn-ea"/>
              </a:rPr>
              <a:t>aes</a:t>
            </a:r>
            <a:r>
              <a:rPr dirty="0">
                <a:sym typeface="+mn-ea"/>
              </a:rPr>
              <a:t>(x=</a:t>
            </a:r>
            <a:r>
              <a:rPr dirty="0" err="1">
                <a:sym typeface="+mn-ea"/>
              </a:rPr>
              <a:t>percent.GC</a:t>
            </a:r>
            <a:r>
              <a:rPr dirty="0">
                <a:sym typeface="+mn-ea"/>
              </a:rPr>
              <a:t>))</a:t>
            </a:r>
            <a:endParaRPr dirty="0"/>
          </a:p>
          <a:p>
            <a:endParaRPr lang="zh-CN" altLang="en-US"/>
          </a:p>
        </p:txBody>
      </p:sp>
      <p:pic>
        <p:nvPicPr>
          <p:cNvPr id="261" name="Screen Shot 2020-10-28 at 4.49.09 PM.png" descr="Screen Shot 2020-10-28 at 4.49.0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78650" y="2016125"/>
            <a:ext cx="5213350" cy="435800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sym typeface="+mn-ea"/>
              </a:rPr>
              <a:t>bar plot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691005"/>
            <a:ext cx="5668010" cy="5058410"/>
          </a:xfrm>
        </p:spPr>
        <p:txBody>
          <a:bodyPr>
            <a:normAutofit/>
          </a:bodyPr>
          <a:lstStyle/>
          <a:p>
            <a:r>
              <a:rPr sz="3200">
                <a:sym typeface="+mn-ea"/>
              </a:rPr>
              <a:t>ggplot(data = dvst) +</a:t>
            </a:r>
          </a:p>
          <a:p>
            <a:pPr algn="l"/>
            <a:r>
              <a:rPr sz="3200">
                <a:sym typeface="+mn-ea"/>
              </a:rPr>
              <a:t>geom_bar(mapping = aes(x = GC.binned, colour = GC.binned))</a:t>
            </a:r>
            <a:endParaRPr lang="zh-CN" altLang="en-US" sz="3200"/>
          </a:p>
          <a:p>
            <a:pPr algn="l"/>
            <a:r>
              <a:rPr sz="3200">
                <a:sym typeface="+mn-ea"/>
              </a:rPr>
              <a:t> ggplot(data = dvst) +</a:t>
            </a:r>
          </a:p>
          <a:p>
            <a:pPr algn="l"/>
            <a:r>
              <a:rPr sz="3200">
                <a:sym typeface="+mn-ea"/>
              </a:rPr>
              <a:t> geom_bar(mapping = aes(x = GC.binned, fill = GC.binned))</a:t>
            </a:r>
            <a:endParaRPr lang="zh-CN" altLang="en-US" sz="3200"/>
          </a:p>
          <a:p>
            <a:pPr algn="l"/>
            <a:r>
              <a:rPr sz="3200">
                <a:sym typeface="+mn-ea"/>
              </a:rPr>
              <a:t>ggplot(data = dvst) + geom_bar(mapping = aes(x = GC.binned, fill = cent))</a:t>
            </a:r>
          </a:p>
          <a:p>
            <a:endParaRPr lang="zh-CN" altLang="en-US" sz="3200"/>
          </a:p>
        </p:txBody>
      </p:sp>
      <p:pic>
        <p:nvPicPr>
          <p:cNvPr id="265" name="Screen Shot 2020-10-28 at 4.57.09 PM.png" descr="Screen Shot 2020-10-28 at 4.57.09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4665" y="68580"/>
            <a:ext cx="3738245" cy="318643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66" name="Screen Shot 2020-10-28 at 4.58.41 PM.png" descr="Screen Shot 2020-10-28 at 4.58.41 P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02270" y="3255010"/>
            <a:ext cx="4154805" cy="349440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>
                <a:sym typeface="+mn-ea"/>
              </a:rPr>
              <a:t>box plot</a:t>
            </a:r>
            <a:endParaRPr lang="zh-CN" altLang="en-US" b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5779770" cy="4351655"/>
          </a:xfrm>
        </p:spPr>
        <p:txBody>
          <a:bodyPr/>
          <a:lstStyle/>
          <a:p>
            <a:pPr algn="l" fontAlgn="auto">
              <a:spcAft>
                <a:spcPts val="600"/>
              </a:spcAft>
            </a:pPr>
            <a:r>
              <a:rPr sz="3200">
                <a:sym typeface="+mn-ea"/>
              </a:rPr>
              <a:t>ggplot(data = dvst) +</a:t>
            </a:r>
          </a:p>
          <a:p>
            <a:pPr algn="l" fontAlgn="auto">
              <a:spcAft>
                <a:spcPts val="600"/>
              </a:spcAft>
            </a:pPr>
            <a:r>
              <a:rPr sz="3200">
                <a:sym typeface="+mn-ea"/>
              </a:rPr>
              <a:t>geom_boxplot(mapping = aes(x = GC.binned, y=depth, colour = GC.binned))</a:t>
            </a:r>
            <a:endParaRPr lang="zh-CN" altLang="en-US" sz="3200"/>
          </a:p>
        </p:txBody>
      </p:sp>
      <p:pic>
        <p:nvPicPr>
          <p:cNvPr id="270" name="Screen Shot 2020-10-28 at 5.53.20 PM.png" descr="Screen Shot 2020-10-28 at 5.53.20 PM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140" y="1415415"/>
            <a:ext cx="3603625" cy="402717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271" name="1_2c21SkzJMf3frPXPAR_gZA.png" descr="1_2c21SkzJMf3frPXPAR_gZ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220" y="3747135"/>
            <a:ext cx="6221730" cy="3110865"/>
          </a:xfrm>
          <a:prstGeom prst="rect">
            <a:avLst/>
          </a:prstGeom>
          <a:ln w="12700">
            <a:miter lim="400000"/>
            <a:headEnd/>
            <a:tailEnd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235075" y="2235200"/>
            <a:ext cx="9721850" cy="2387600"/>
          </a:xfrm>
        </p:spPr>
        <p:txBody>
          <a:bodyPr/>
          <a:lstStyle/>
          <a:p>
            <a:r>
              <a:rPr lang="zh-CN" altLang="en-US" b="1"/>
              <a:t>What </a:t>
            </a:r>
            <a:r>
              <a:rPr lang="en-US" altLang="zh-CN" b="1"/>
              <a:t>shall we</a:t>
            </a:r>
            <a:r>
              <a:rPr lang="zh-CN" altLang="en-US" b="1"/>
              <a:t> do before visualisation</a:t>
            </a:r>
            <a:r>
              <a:rPr lang="en-US" altLang="zh-CN" b="1"/>
              <a:t> ?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1710055"/>
            <a:ext cx="11579860" cy="2852420"/>
          </a:xfrm>
        </p:spPr>
        <p:txBody>
          <a:bodyPr/>
          <a:lstStyle/>
          <a:p>
            <a:pPr algn="ctr"/>
            <a:r>
              <a:rPr lang="en-US" altLang="zh-CN" b="1"/>
              <a:t>ggplot2 in Evolution Genomics extending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ggtree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572260"/>
            <a:ext cx="7936230" cy="2484755"/>
          </a:xfrm>
        </p:spPr>
        <p:txBody>
          <a:bodyPr>
            <a:normAutofit fontScale="80000"/>
          </a:bodyPr>
          <a:lstStyle/>
          <a:p>
            <a:pPr fontAlgn="auto">
              <a:spcAft>
                <a:spcPts val="600"/>
              </a:spcAft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powerful to read tree formats</a:t>
            </a:r>
          </a:p>
          <a:p>
            <a:pPr fontAlgn="auto">
              <a:spcAft>
                <a:spcPts val="600"/>
              </a:spcAft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easy to display and annotate tree</a:t>
            </a:r>
          </a:p>
          <a:p>
            <a:pPr fontAlgn="auto">
              <a:spcAft>
                <a:spcPts val="600"/>
              </a:spcAft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powerful to extending other ggplot2’s base package</a:t>
            </a:r>
          </a:p>
          <a:p>
            <a:pPr fontAlgn="auto">
              <a:spcAft>
                <a:spcPts val="600"/>
              </a:spcAft>
            </a:pPr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authored by Guangchuang Yu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  <a:p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113" name="图片 112"/>
          <p:cNvPicPr/>
          <p:nvPr/>
        </p:nvPicPr>
        <p:blipFill>
          <a:blip r:embed="rId2"/>
          <a:stretch>
            <a:fillRect/>
          </a:stretch>
        </p:blipFill>
        <p:spPr>
          <a:xfrm>
            <a:off x="2037080" y="3783330"/>
            <a:ext cx="4638040" cy="29933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微信图片_2021102320095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4430" y="249555"/>
            <a:ext cx="3215640" cy="3072130"/>
          </a:xfrm>
          <a:prstGeom prst="rect">
            <a:avLst/>
          </a:prstGeom>
        </p:spPr>
      </p:pic>
      <p:pic>
        <p:nvPicPr>
          <p:cNvPr id="5" name="图片 4" descr="微信图片_202110232010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80020" y="3707130"/>
            <a:ext cx="4210050" cy="2941955"/>
          </a:xfrm>
          <a:prstGeom prst="rect">
            <a:avLst/>
          </a:prstGeom>
        </p:spPr>
      </p:pic>
      <p:pic>
        <p:nvPicPr>
          <p:cNvPr id="7" name="图片 6" descr="ggtree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7730" y="249555"/>
            <a:ext cx="1179195" cy="136588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sym typeface="+mn-ea"/>
              </a:rPr>
              <a:t>template for a ggtree</a:t>
            </a:r>
            <a:endParaRPr lang="en-US" altLang="zh-CN" b="1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6" name="内容占位符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497330"/>
            <a:ext cx="6316980" cy="147828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700" y="1233170"/>
            <a:ext cx="5316220" cy="497078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946525"/>
            <a:ext cx="4572000" cy="150114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A simple example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13585"/>
            <a:ext cx="6873240" cy="3832860"/>
          </a:xfrm>
          <a:prstGeom prst="rect">
            <a:avLst/>
          </a:prstGeom>
        </p:spPr>
      </p:pic>
      <p:pic>
        <p:nvPicPr>
          <p:cNvPr id="114" name="图片 113"/>
          <p:cNvPicPr/>
          <p:nvPr/>
        </p:nvPicPr>
        <p:blipFill>
          <a:blip r:embed="rId3"/>
          <a:stretch>
            <a:fillRect/>
          </a:stretch>
        </p:blipFill>
        <p:spPr>
          <a:xfrm>
            <a:off x="6712585" y="1821815"/>
            <a:ext cx="4982210" cy="484378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76425"/>
            <a:ext cx="5721350" cy="43516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55" y="518160"/>
            <a:ext cx="6456045" cy="6492240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  <a:sym typeface="+mn-ea"/>
              </a:rPr>
              <a:t>A simple example</a:t>
            </a:r>
            <a:endParaRPr lang="en-US" altLang="zh-CN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微软雅黑" panose="020B0503020204020204" charset="-122"/>
                <a:ea typeface="微软雅黑" panose="020B0503020204020204" charset="-122"/>
              </a:rPr>
              <a:t>Study Material Recommendations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/>
              <a:t>R for Data Science</a:t>
            </a:r>
            <a:endParaRPr lang="zh-CN" altLang="en-US"/>
          </a:p>
          <a:p>
            <a:r>
              <a:rPr lang="zh-CN" altLang="en-US"/>
              <a:t>https://r4ds.had.co.nz/</a:t>
            </a:r>
          </a:p>
          <a:p>
            <a:endParaRPr lang="zh-CN" altLang="en-US"/>
          </a:p>
          <a:p>
            <a:r>
              <a:rPr lang="en-US" altLang="zh-CN"/>
              <a:t>ggtree codebook</a:t>
            </a:r>
            <a:endParaRPr lang="zh-CN" altLang="en-US"/>
          </a:p>
          <a:p>
            <a:r>
              <a:rPr lang="zh-CN" altLang="en-US"/>
              <a:t>http://yulab-smu.top/treedata-book/</a:t>
            </a:r>
          </a:p>
          <a:p>
            <a:endParaRPr lang="zh-CN" altLang="en-US"/>
          </a:p>
          <a:p>
            <a:r>
              <a:rPr lang="en-US" altLang="zh-CN"/>
              <a:t>Advanced R</a:t>
            </a:r>
            <a:endParaRPr lang="zh-CN" altLang="en-US"/>
          </a:p>
          <a:p>
            <a:r>
              <a:rPr lang="zh-CN" altLang="en-US"/>
              <a:t>https://adv-r.hadley.nz/</a:t>
            </a:r>
          </a:p>
        </p:txBody>
      </p:sp>
      <p:pic>
        <p:nvPicPr>
          <p:cNvPr id="115" name="图片 114"/>
          <p:cNvPicPr/>
          <p:nvPr/>
        </p:nvPicPr>
        <p:blipFill>
          <a:blip r:embed="rId2"/>
          <a:stretch>
            <a:fillRect/>
          </a:stretch>
        </p:blipFill>
        <p:spPr>
          <a:xfrm>
            <a:off x="6837045" y="4097655"/>
            <a:ext cx="1811020" cy="25698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6" name="图片 115"/>
          <p:cNvPicPr/>
          <p:nvPr/>
        </p:nvPicPr>
        <p:blipFill>
          <a:blip r:embed="rId3"/>
          <a:stretch>
            <a:fillRect/>
          </a:stretch>
        </p:blipFill>
        <p:spPr>
          <a:xfrm>
            <a:off x="6837045" y="1295400"/>
            <a:ext cx="1811020" cy="25126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ggtree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83345" y="2338070"/>
            <a:ext cx="2875915" cy="33324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b="1"/>
              <a:t>Why  R</a:t>
            </a:r>
            <a:r>
              <a:rPr lang="en-US" b="1"/>
              <a:t> ?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b="1"/>
              <a:t>Why ggplot2</a:t>
            </a:r>
            <a:r>
              <a:rPr lang="en-US" b="1"/>
              <a:t> </a:t>
            </a:r>
            <a:r>
              <a:rPr b="1"/>
              <a:t>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r_graphics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64350" y="289560"/>
            <a:ext cx="4886325" cy="454342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01625" y="1751330"/>
            <a:ext cx="5254625" cy="18148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/>
              <a:t>base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low-level graphics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paper and pencil without eraser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authored by R Core Team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01625" y="3929380"/>
            <a:ext cx="786765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low-level graphics system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produces graphical objectes which can be edited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allow arbitrary modifications of plots produced by lattice and ggplot2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authored by Paul Murrell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01625" y="462915"/>
            <a:ext cx="2858135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800" b="1"/>
              <a:t>R Graphics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416560" y="1544955"/>
            <a:ext cx="765429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lattice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an implementation of Trellis graphics(S &amp; S-PLUS)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emphasis on multivariate data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authored by Deepayan Sarkar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416560" y="428625"/>
            <a:ext cx="9753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/>
              <a:t>high-level data visualisation system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4345" y="2681605"/>
            <a:ext cx="6499860" cy="36576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60" y="3359785"/>
            <a:ext cx="4904740" cy="331724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16560" y="428625"/>
            <a:ext cx="97536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800" b="1"/>
              <a:t>high-level data visualisation system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416560" y="1751965"/>
            <a:ext cx="10013950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/>
              <a:t>ggplot2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follows a grammer, just like any language(Wilkinson, 2005)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plot specification at a high level of abstraction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theme system for polishing plot appearance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activate user community with lots of extensions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authored by Hadley Wickham</a:t>
            </a:r>
          </a:p>
        </p:txBody>
      </p:sp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5925820" y="4428490"/>
            <a:ext cx="2819400" cy="1714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/>
        </p:nvPicPr>
        <p:blipFill>
          <a:blip r:embed="rId3"/>
          <a:stretch>
            <a:fillRect/>
          </a:stretch>
        </p:blipFill>
        <p:spPr>
          <a:xfrm>
            <a:off x="9019540" y="4428491"/>
            <a:ext cx="2682240" cy="186689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3" name="图片 102"/>
          <p:cNvPicPr/>
          <p:nvPr/>
        </p:nvPicPr>
        <p:blipFill>
          <a:blip r:embed="rId4"/>
          <a:stretch>
            <a:fillRect/>
          </a:stretch>
        </p:blipFill>
        <p:spPr>
          <a:xfrm>
            <a:off x="3723640" y="4580890"/>
            <a:ext cx="1927860" cy="17145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4" name="图片 103"/>
          <p:cNvPicPr/>
          <p:nvPr/>
        </p:nvPicPr>
        <p:blipFill>
          <a:blip r:embed="rId5"/>
          <a:stretch>
            <a:fillRect/>
          </a:stretch>
        </p:blipFill>
        <p:spPr>
          <a:xfrm>
            <a:off x="416560" y="4580890"/>
            <a:ext cx="2369820" cy="17145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1717</Words>
  <Application>Microsoft Office PowerPoint</Application>
  <PresentationFormat>宽屏</PresentationFormat>
  <Paragraphs>213</Paragraphs>
  <Slides>45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49" baseType="lpstr">
      <vt:lpstr>微软雅黑</vt:lpstr>
      <vt:lpstr>Arial</vt:lpstr>
      <vt:lpstr>Calibri</vt:lpstr>
      <vt:lpstr>Office 主题</vt:lpstr>
      <vt:lpstr>R Data Visualisation</vt:lpstr>
      <vt:lpstr>Self Introduction</vt:lpstr>
      <vt:lpstr>What is the purpose of visualisation ?</vt:lpstr>
      <vt:lpstr>What shall we do before visualisation ?</vt:lpstr>
      <vt:lpstr>Why  R ?</vt:lpstr>
      <vt:lpstr>Why ggplot2 ?</vt:lpstr>
      <vt:lpstr>PowerPoint 演示文稿</vt:lpstr>
      <vt:lpstr>PowerPoint 演示文稿</vt:lpstr>
      <vt:lpstr>PowerPoint 演示文稿</vt:lpstr>
      <vt:lpstr>Basic elements in ggplot2 visualisation</vt:lpstr>
      <vt:lpstr>types of geoms</vt:lpstr>
      <vt:lpstr>PowerPoint 演示文稿</vt:lpstr>
      <vt:lpstr>template for a ggplot</vt:lpstr>
      <vt:lpstr>PowerPoint 演示文稿</vt:lpstr>
      <vt:lpstr>ggplot2 example</vt:lpstr>
      <vt:lpstr>ggplot2 example</vt:lpstr>
      <vt:lpstr>How to handle real data ?</vt:lpstr>
      <vt:lpstr>Characteristics of real data</vt:lpstr>
      <vt:lpstr>How to Clean Your Data</vt:lpstr>
      <vt:lpstr>Tidyverse</vt:lpstr>
      <vt:lpstr>Hadley Wickham</vt:lpstr>
      <vt:lpstr>The story about Tidyverse and I</vt:lpstr>
      <vt:lpstr>Five key functions</vt:lpstr>
      <vt:lpstr>Data</vt:lpstr>
      <vt:lpstr>Read and view  data on Rstudio</vt:lpstr>
      <vt:lpstr>Arguments &amp; filter</vt:lpstr>
      <vt:lpstr>filter(): pitfalls</vt:lpstr>
      <vt:lpstr>logical operator</vt:lpstr>
      <vt:lpstr>Challenge1: filter()</vt:lpstr>
      <vt:lpstr>mutate()</vt:lpstr>
      <vt:lpstr>arrange()</vt:lpstr>
      <vt:lpstr>select()</vt:lpstr>
      <vt:lpstr>summarise()</vt:lpstr>
      <vt:lpstr>PowerPoint 演示文稿</vt:lpstr>
      <vt:lpstr>PowerPoint 演示文稿</vt:lpstr>
      <vt:lpstr>Data visualisation(smoothing)</vt:lpstr>
      <vt:lpstr>how GC content has an impact on depth</vt:lpstr>
      <vt:lpstr>bar plot</vt:lpstr>
      <vt:lpstr>box plot</vt:lpstr>
      <vt:lpstr>ggplot2 in Evolution Genomics extending</vt:lpstr>
      <vt:lpstr>ggtree</vt:lpstr>
      <vt:lpstr>template for a ggtree</vt:lpstr>
      <vt:lpstr>A simple example</vt:lpstr>
      <vt:lpstr>A simple example</vt:lpstr>
      <vt:lpstr>Study Material Recommendations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 Data Visualisation</dc:title>
  <dc:creator/>
  <cp:lastModifiedBy>Administrator</cp:lastModifiedBy>
  <cp:revision>7</cp:revision>
  <dcterms:created xsi:type="dcterms:W3CDTF">2021-10-23T06:56:30Z</dcterms:created>
  <dcterms:modified xsi:type="dcterms:W3CDTF">2021-10-26T14:47:29Z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88FFEB9077054BC589E3D9339743A0C6</vt:lpwstr>
  </property>
  <property fmtid="{D5CDD505-2E9C-101B-9397-08002B2CF9AE}" pid="3" name="KSOProductBuildVer">
    <vt:lpwstr>2052-11.1.0.10938</vt:lpwstr>
  </property>
</Properties>
</file>